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7" r:id="rId5"/>
    <p:sldId id="291" r:id="rId6"/>
    <p:sldId id="347" r:id="rId7"/>
    <p:sldId id="348" r:id="rId8"/>
    <p:sldId id="349" r:id="rId9"/>
    <p:sldId id="350" r:id="rId10"/>
    <p:sldId id="351" r:id="rId11"/>
    <p:sldId id="352" r:id="rId12"/>
    <p:sldId id="286" r:id="rId13"/>
    <p:sldId id="270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li Mahlapuu" initials="MM" lastIdx="1" clrIdx="0">
    <p:extLst>
      <p:ext uri="{19B8F6BF-5375-455C-9EA6-DF929625EA0E}">
        <p15:presenceInfo xmlns:p15="http://schemas.microsoft.com/office/powerpoint/2012/main" userId="15c480e7c30032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3"/>
  </p:normalViewPr>
  <p:slideViewPr>
    <p:cSldViewPr snapToGrid="0" snapToObjects="1" showGuides="1">
      <p:cViewPr varScale="1">
        <p:scale>
          <a:sx n="63" d="100"/>
          <a:sy n="63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38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E9A408-6A41-8241-A075-F5D075DD19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9D036-7AA6-0349-BB32-AAC14501E7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2BEE7A-5580-3E48-84A1-85C57B3F608C}" type="datetimeFigureOut"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B643-A724-E047-823D-5087CBEFD1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F44FE-5C21-3B44-BA88-7673A9598A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0F110E2-3BFB-8D44-A367-79589E6BF0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8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BFB318D-A75A-F447-B2E8-883673FD89F2}" type="datetimeFigureOut"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A395A0-59B2-4946-94F5-D1D3B5EBDA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0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marL="171450" indent="-171450">
              <a:buFontTx/>
              <a:buChar char="-"/>
            </a:pPr>
            <a:r>
              <a:rPr lang="en-GB"/>
              <a:t>Principles are universal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5522F-362B-4B25-976C-33E9D8125F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32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aneslaid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C3B5AF-AB45-5340-AAE3-88291F47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30E3FD-AFA4-554A-9E32-A70F38EF8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6" y="850468"/>
            <a:ext cx="9260176" cy="3264331"/>
          </a:xfrm>
        </p:spPr>
        <p:txBody>
          <a:bodyPr lIns="0" tIns="0" rIns="0" bIns="0" anchor="b">
            <a:normAutofit/>
          </a:bodyPr>
          <a:lstStyle>
            <a:lvl1pPr algn="r">
              <a:defRPr sz="6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C50C-DBFE-C541-8FD4-399CC85D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100" y="4558145"/>
            <a:ext cx="7885113" cy="1570512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7FB8B5-A11F-7543-9CC5-859E617D55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5579" y="5541765"/>
            <a:ext cx="2113148" cy="4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64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se pildiga slaid suure kommentaar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545" y="818682"/>
            <a:ext cx="4194667" cy="275579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1916-A100-7C41-A6DF-FFEE332A09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57545" y="3844675"/>
            <a:ext cx="4194667" cy="216877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ACD9-31FE-484E-A570-88B277A4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7544" y="249380"/>
            <a:ext cx="324029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8FF7E9-BDB4-AC4C-8608-F318A1E5F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D11583F-A381-0544-A41F-F1623482E0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565" y="436245"/>
            <a:ext cx="6005195" cy="600519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Klõpsa, et lisada foto</a:t>
            </a:r>
            <a:br>
              <a:rPr lang="en-US"/>
            </a:br>
            <a:r>
              <a:rPr lang="en-US"/>
              <a:t>(parima tulemuse annab ruudukujuline)</a:t>
            </a:r>
          </a:p>
        </p:txBody>
      </p:sp>
    </p:spTree>
    <p:extLst>
      <p:ext uri="{BB962C8B-B14F-4D97-AF65-F5344CB8AC3E}">
        <p14:creationId xmlns:p14="http://schemas.microsoft.com/office/powerpoint/2010/main" val="405823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llkirjaga, raamistatud, tu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4B6A23-BEC8-B74D-91CC-CE55CFA48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5835"/>
            <a:ext cx="7875588" cy="202602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C02F4-4604-FB43-B37D-1E72182C9A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2034" y="314685"/>
            <a:ext cx="1047401" cy="2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3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llkirjaga, raamistatud, he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4B6A23-BEC8-B74D-91CC-CE55CFA48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5835"/>
            <a:ext cx="7875588" cy="2026024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4FB50-415B-2540-BF21-EEEE37F364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34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suur tekst (foto sisus, kadreeritav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C27556-8CCE-024F-B96B-E9A569784C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Lisa foto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836612"/>
            <a:ext cx="7885112" cy="4081751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0317B1F-D95D-584D-8182-422E953DF6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1975" y="314325"/>
            <a:ext cx="1047750" cy="23336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993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suure tekst (foto slaidi taustapildin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836612"/>
            <a:ext cx="7885112" cy="4081751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46C6C-EB22-DF45-AAD9-DDFD2DD65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034" y="314685"/>
            <a:ext cx="1047401" cy="2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15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sk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83"/>
            <a:ext cx="10515600" cy="705317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1916-A100-7C41-A6DF-FFEE332A09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524000"/>
            <a:ext cx="10514013" cy="519953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3CDB-3569-354A-9DA2-571AB2E74080}" type="datetimeFigureOut"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ACD9-31FE-484E-A570-88B277A4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8B52-0F81-344B-B0EB-C0FCEB729DB3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4AA05-23DD-0A4E-9807-7F1DD0B648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  <p:sp>
        <p:nvSpPr>
          <p:cNvPr id="8" name="Team 1">
            <a:extLst>
              <a:ext uri="{FF2B5EF4-FFF2-40B4-BE49-F238E27FC236}">
                <a16:creationId xmlns:a16="http://schemas.microsoft.com/office/drawing/2014/main" id="{E4211879-BFF4-ED47-86C5-646972D05C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7123" y="3726873"/>
            <a:ext cx="1313465" cy="22865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F1AE7D-E783-4E4C-A2FB-F4D454039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2119313"/>
            <a:ext cx="1320800" cy="13208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1BACB6D-A143-7940-8280-AEF9DFB974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70715" y="2119313"/>
            <a:ext cx="1320800" cy="13208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ECCB385-3A0E-5E4B-B27F-F4D6183B54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01642" y="2119313"/>
            <a:ext cx="1320800" cy="13208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573C6626-BB87-0A4E-BE06-E6F333A6E2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32569" y="2119313"/>
            <a:ext cx="1320800" cy="13208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6921E3A5-7AC6-D847-8CA5-7377A0F4CA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3496" y="2119313"/>
            <a:ext cx="1320800" cy="13208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A429B70B-F519-A840-B977-04644E0D11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94423" y="2119313"/>
            <a:ext cx="1320800" cy="13208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7D0D861E-0628-1E40-81B4-C02B0C1720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25351" y="2119313"/>
            <a:ext cx="1320800" cy="13208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18" name="Team 1">
            <a:extLst>
              <a:ext uri="{FF2B5EF4-FFF2-40B4-BE49-F238E27FC236}">
                <a16:creationId xmlns:a16="http://schemas.microsoft.com/office/drawing/2014/main" id="{3BC68B95-5F85-D24D-894E-17781C01E26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2380360" y="3726873"/>
            <a:ext cx="1313465" cy="22865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am 1">
            <a:extLst>
              <a:ext uri="{FF2B5EF4-FFF2-40B4-BE49-F238E27FC236}">
                <a16:creationId xmlns:a16="http://schemas.microsoft.com/office/drawing/2014/main" id="{92285AAB-F0A9-BA4C-B8A1-C3DB74F56CA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913597" y="3726873"/>
            <a:ext cx="1313465" cy="22865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am 1">
            <a:extLst>
              <a:ext uri="{FF2B5EF4-FFF2-40B4-BE49-F238E27FC236}">
                <a16:creationId xmlns:a16="http://schemas.microsoft.com/office/drawing/2014/main" id="{61D75DA8-6B6B-E34E-A7B3-23B9A490310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446834" y="3726873"/>
            <a:ext cx="1313465" cy="22865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am 1">
            <a:extLst>
              <a:ext uri="{FF2B5EF4-FFF2-40B4-BE49-F238E27FC236}">
                <a16:creationId xmlns:a16="http://schemas.microsoft.com/office/drawing/2014/main" id="{086362FE-B22E-5042-A157-B8C5F57CFE2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980071" y="3726873"/>
            <a:ext cx="1313465" cy="22865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am 1">
            <a:extLst>
              <a:ext uri="{FF2B5EF4-FFF2-40B4-BE49-F238E27FC236}">
                <a16:creationId xmlns:a16="http://schemas.microsoft.com/office/drawing/2014/main" id="{27E1C67B-5DBF-9D4F-8A12-A467B7FA41F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513308" y="3726873"/>
            <a:ext cx="1313465" cy="22865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am 1">
            <a:extLst>
              <a:ext uri="{FF2B5EF4-FFF2-40B4-BE49-F238E27FC236}">
                <a16:creationId xmlns:a16="http://schemas.microsoft.com/office/drawing/2014/main" id="{42E5E2BE-3CB3-5B4D-AC92-9298ADA9CC53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0046542" y="3726873"/>
            <a:ext cx="1313465" cy="228657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42384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õpuslaid 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41EEA3-D2DD-7445-8B60-0310FCC93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049" y="431802"/>
            <a:ext cx="6795216" cy="4296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39FAD-20F6-D641-9E34-AA5BD65D0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7100" y="836612"/>
            <a:ext cx="7880350" cy="2807133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thanks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5CD45-04F8-044E-A598-DB3489927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931877"/>
            <a:ext cx="7881938" cy="1429832"/>
          </a:xfrm>
        </p:spPr>
        <p:txBody>
          <a:bodyPr anchor="t"/>
          <a:lstStyle>
            <a:lvl1pPr marL="0" indent="0" algn="r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personal contact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3BDF77-88A2-824C-B063-BE79EDA84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579" y="5541765"/>
            <a:ext cx="2113148" cy="47168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D12EBF8-BE66-8E4A-AB08-3A8EA093D0C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70275" y="5541765"/>
            <a:ext cx="7881938" cy="554236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company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44283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õpuslaid he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9FAD-20F6-D641-9E34-AA5BD65D0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7100" y="836612"/>
            <a:ext cx="7880350" cy="2807133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thanks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5CD45-04F8-044E-A598-DB3489927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931877"/>
            <a:ext cx="7881938" cy="1429832"/>
          </a:xfrm>
        </p:spPr>
        <p:txBody>
          <a:bodyPr anchor="t"/>
          <a:lstStyle>
            <a:lvl1pPr marL="0" indent="0" algn="r"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personal contact 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D12EBF8-BE66-8E4A-AB08-3A8EA093D0C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70275" y="5541765"/>
            <a:ext cx="7881938" cy="554236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company contact information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B92E7-516F-0B43-BE00-76D470EB8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579" y="5541765"/>
            <a:ext cx="2113148" cy="471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71C07E-A775-0344-9631-B3E634BE9A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049" y="431802"/>
            <a:ext cx="6795216" cy="42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70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aneslaid he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C3B5AF-AB45-5340-AAE3-88291F476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30E3FD-AFA4-554A-9E32-A70F38EF8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6" y="850468"/>
            <a:ext cx="9260176" cy="3264331"/>
          </a:xfrm>
        </p:spPr>
        <p:txBody>
          <a:bodyPr lIns="0" tIns="0" rIns="0" bIns="0" anchor="b">
            <a:normAutofit/>
          </a:bodyPr>
          <a:lstStyle>
            <a:lvl1pPr algn="r">
              <a:defRPr sz="6400"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C50C-DBFE-C541-8FD4-399CC85D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100" y="4558145"/>
            <a:ext cx="7885113" cy="1570512"/>
          </a:xfrm>
        </p:spPr>
        <p:txBody>
          <a:bodyPr lIns="0" tIns="0" rIns="0" bIns="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7FB8B5-A11F-7543-9CC5-859E617D55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5579" y="5541765"/>
            <a:ext cx="2113148" cy="4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60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 / tsitaat, 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41EEA3-D2DD-7445-8B60-0310FCC93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049" y="431802"/>
            <a:ext cx="6795216" cy="4296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39FAD-20F6-D641-9E34-AA5BD65D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836612"/>
            <a:ext cx="7880350" cy="4095606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5CD45-04F8-044E-A598-DB3489927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5209309"/>
            <a:ext cx="10507662" cy="80414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3855C-0E4C-4542-A92F-B919EDE4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274FF-4CEC-0448-B6EC-B8300A73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467A-F18D-A649-B582-863935C3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38F30-B054-F442-AF7E-ABC23A2B7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034" y="314685"/>
            <a:ext cx="1047401" cy="2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9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 / tsitaat, he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41EEA3-D2DD-7445-8B60-0310FCC93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049" y="431802"/>
            <a:ext cx="6795216" cy="4296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39FAD-20F6-D641-9E34-AA5BD65D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836612"/>
            <a:ext cx="7880350" cy="4095606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5CD45-04F8-044E-A598-DB3489927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5209309"/>
            <a:ext cx="10507662" cy="80414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3855C-0E4C-4542-A92F-B919EDE4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3CDB-3569-354A-9DA2-571AB2E74080}" type="datetimeFigureOut"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274FF-4CEC-0448-B6EC-B8300A73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467A-F18D-A649-B582-863935C3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8B52-0F81-344B-B0EB-C0FCEB729DB3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EEBDB-8CEA-4A44-A230-3F36FF0355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6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slaid, tava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B82BB1-0C97-CC4F-BF5C-BE62BE4FF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9049" y="431582"/>
            <a:ext cx="6795216" cy="4296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83"/>
            <a:ext cx="10515600" cy="106390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1916-A100-7C41-A6DF-FFEE332A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65"/>
            <a:ext cx="10515600" cy="3990686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3CDB-3569-354A-9DA2-571AB2E74080}" type="datetimeFigureOut"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ACD9-31FE-484E-A570-88B277A4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8B52-0F81-344B-B0EB-C0FCEB729DB3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4AA05-23DD-0A4E-9807-7F1DD0B64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2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slaid, 2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5410C7-E9CC-9E4F-8242-500C5E398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9049" y="431582"/>
            <a:ext cx="6795216" cy="4296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83"/>
            <a:ext cx="10515600" cy="106390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1916-A100-7C41-A6DF-FFEE332A09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2765"/>
            <a:ext cx="5060576" cy="3990686"/>
          </a:xfrm>
        </p:spPr>
        <p:txBody>
          <a:bodyPr/>
          <a:lstStyle>
            <a:lvl1pPr marL="0" indent="0">
              <a:buNone/>
              <a:defRPr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3CDB-3569-354A-9DA2-571AB2E74080}" type="datetimeFigureOut"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ACD9-31FE-484E-A570-88B277A4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8B52-0F81-344B-B0EB-C0FCEB729DB3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4AA05-23DD-0A4E-9807-7F1DD0B64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4211879-BFF4-ED47-86C5-646972D05C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153" y="2022765"/>
            <a:ext cx="5041060" cy="3990686"/>
          </a:xfrm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37613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slaid, 2 veergu, väik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43195C-75BB-0A4C-8A16-9B25C7F8F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9049" y="431582"/>
            <a:ext cx="6795216" cy="4296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83"/>
            <a:ext cx="10515600" cy="106390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1916-A100-7C41-A6DF-FFEE332A09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43953"/>
            <a:ext cx="5060576" cy="3969498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3CDB-3569-354A-9DA2-571AB2E74080}" type="datetimeFigureOut"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ACD9-31FE-484E-A570-88B277A4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B8B52-0F81-344B-B0EB-C0FCEB729DB3}" type="slidenum"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4AA05-23DD-0A4E-9807-7F1DD0B64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211879-BFF4-ED47-86C5-646972D05C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153" y="2043953"/>
            <a:ext cx="5041060" cy="39694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69850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 graafiku/tabeliga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20E763-B9A4-8048-80DF-944002D1FE57}"/>
              </a:ext>
            </a:extLst>
          </p:cNvPr>
          <p:cNvSpPr/>
          <p:nvPr userDrawn="1"/>
        </p:nvSpPr>
        <p:spPr>
          <a:xfrm flipH="1">
            <a:off x="6470073" y="0"/>
            <a:ext cx="5721927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545" y="818683"/>
            <a:ext cx="4194667" cy="130063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1916-A100-7C41-A6DF-FFEE332A09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57545" y="2119313"/>
            <a:ext cx="4194667" cy="3894137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ACD9-31FE-484E-A570-88B277A4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7544" y="249380"/>
            <a:ext cx="324029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8FF7E9-BDB4-AC4C-8608-F318A1E5F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E2F74F8-CA0B-0746-AE8F-EBF07E55602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913" y="415925"/>
            <a:ext cx="5279014" cy="601186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288000" indent="0" algn="ctr">
              <a:buNone/>
              <a:defRPr/>
            </a:lvl2pPr>
            <a:lvl3pPr marL="576000" indent="0" algn="ctr">
              <a:buNone/>
              <a:defRPr/>
            </a:lvl3pPr>
            <a:lvl4pPr marL="864000" indent="0" algn="ctr">
              <a:buNone/>
              <a:defRPr/>
            </a:lvl4pPr>
            <a:lvl5pPr marL="1152000" indent="0" algn="ctr">
              <a:buNone/>
              <a:defRPr/>
            </a:lvl5pPr>
          </a:lstStyle>
          <a:p>
            <a:pPr lvl="0"/>
            <a:r>
              <a:rPr lang="en-US"/>
              <a:t>Klõpsa, et lisada sisu</a:t>
            </a:r>
          </a:p>
        </p:txBody>
      </p:sp>
    </p:spTree>
    <p:extLst>
      <p:ext uri="{BB962C8B-B14F-4D97-AF65-F5344CB8AC3E}">
        <p14:creationId xmlns:p14="http://schemas.microsoft.com/office/powerpoint/2010/main" val="1877400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se pildiga slaid kommentaar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75CC-CA29-624C-A573-7662102C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545" y="818683"/>
            <a:ext cx="4194667" cy="130063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1916-A100-7C41-A6DF-FFEE332A09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57545" y="2119313"/>
            <a:ext cx="4194667" cy="3894137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381A-51CA-8642-BFE2-BF2E528C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ACD9-31FE-484E-A570-88B277A4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7544" y="249380"/>
            <a:ext cx="324029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2443-A76E-744E-9808-2D53FF81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8FF7E9-BDB4-AC4C-8608-F318A1E5F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2034" y="314685"/>
            <a:ext cx="1047402" cy="233795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D11583F-A381-0544-A41F-F1623482E0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565" y="436245"/>
            <a:ext cx="6005195" cy="600519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Klõpsa, et lisada foto</a:t>
            </a:r>
            <a:br>
              <a:rPr lang="en-US"/>
            </a:br>
            <a:r>
              <a:rPr lang="en-US"/>
              <a:t>(parima tulemuse annab ruudukujuline)</a:t>
            </a:r>
          </a:p>
        </p:txBody>
      </p:sp>
    </p:spTree>
    <p:extLst>
      <p:ext uri="{BB962C8B-B14F-4D97-AF65-F5344CB8AC3E}">
        <p14:creationId xmlns:p14="http://schemas.microsoft.com/office/powerpoint/2010/main" val="2745759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6660D-F336-3549-BB53-3C135AA9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018"/>
            <a:ext cx="10515600" cy="12607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FD883-3F2C-0341-882F-C45E4D60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72145"/>
            <a:ext cx="10515600" cy="37413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5A22-9455-284C-8714-27EEA66BB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3788" y="6246525"/>
            <a:ext cx="24252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B213CDB-3569-354A-9DA2-571AB2E74080}" type="datetimeFigureOut">
              <a:rPr lang="en-US"/>
              <a:pPr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EC6A2-2FA5-6A4C-B1C0-10DF09C26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24400" y="249380"/>
            <a:ext cx="56734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62B36-DEF4-FD43-9805-F494A66DE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2" y="6246525"/>
            <a:ext cx="4172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2B8B52-0F81-344B-B0EB-C0FCEB729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1" r:id="rId4"/>
    <p:sldLayoutId id="2147483650" r:id="rId5"/>
    <p:sldLayoutId id="2147483666" r:id="rId6"/>
    <p:sldLayoutId id="2147483667" r:id="rId7"/>
    <p:sldLayoutId id="2147483671" r:id="rId8"/>
    <p:sldLayoutId id="2147483669" r:id="rId9"/>
    <p:sldLayoutId id="2147483672" r:id="rId10"/>
    <p:sldLayoutId id="2147483665" r:id="rId11"/>
    <p:sldLayoutId id="2147483664" r:id="rId12"/>
    <p:sldLayoutId id="2147483670" r:id="rId13"/>
    <p:sldLayoutId id="2147483676" r:id="rId14"/>
    <p:sldLayoutId id="2147483673" r:id="rId15"/>
    <p:sldLayoutId id="2147483674" r:id="rId16"/>
    <p:sldLayoutId id="21474836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16000" algn="l" defTabSz="914400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68000" indent="-216000" algn="l" defTabSz="914400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orient="horz" pos="3788" userDrawn="1">
          <p15:clr>
            <a:srgbClr val="F26B43"/>
          </p15:clr>
        </p15:guide>
        <p15:guide id="7" pos="5489" userDrawn="1">
          <p15:clr>
            <a:srgbClr val="F26B43"/>
          </p15:clr>
        </p15:guide>
        <p15:guide id="8" pos="2184" userDrawn="1">
          <p15:clr>
            <a:srgbClr val="F26B43"/>
          </p15:clr>
        </p15:guide>
        <p15:guide id="9" orient="horz" pos="1335" userDrawn="1">
          <p15:clr>
            <a:srgbClr val="F26B43"/>
          </p15:clr>
        </p15:guide>
        <p15:guide id="10" orient="horz" pos="2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Hille.Hinsberg@proudengineers.com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domhouse.org/report/freedom-net/2021/global-drive-control-big-tech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rahvakogu.ee/in-english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itizenos.com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-estonia.com/data-tracker-build-citizen-trust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4602B9A-4BD5-4EFB-8493-471B0DA8B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Digital transformation in the society: how to safeguard rights and freedoms?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6BC70B6-3B41-414E-B7E7-070A30F74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HILLE HINSBERG</a:t>
            </a:r>
          </a:p>
          <a:p>
            <a:r>
              <a:rPr lang="en-US" dirty="0"/>
              <a:t>www.proudengineers.com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4772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C470F-3FD0-D04B-97B5-FD450642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361950"/>
            <a:ext cx="9594850" cy="217049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Let´s build the digital future together!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3A10A-BCC7-5D46-8873-C5ADFD792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275" y="1714499"/>
            <a:ext cx="7881938" cy="4688697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Hille Hinsberg</a:t>
            </a:r>
          </a:p>
          <a:p>
            <a:r>
              <a:rPr lang="en-GB" sz="1600" dirty="0"/>
              <a:t>Governance expert</a:t>
            </a:r>
          </a:p>
          <a:p>
            <a:r>
              <a:rPr lang="en-GB" sz="1600" dirty="0">
                <a:hlinkClick r:id="rId2"/>
              </a:rPr>
              <a:t>hille.hinsberg@proudengineers.com</a:t>
            </a:r>
            <a:endParaRPr lang="en-GB" sz="160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F2D0AE-C095-4376-B056-2145273B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245" y="2112150"/>
            <a:ext cx="1316850" cy="131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5622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1388-C28F-CC40-B407-AECEF6E3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929322"/>
            <a:ext cx="5256212" cy="4999355"/>
          </a:xfrm>
        </p:spPr>
        <p:txBody>
          <a:bodyPr>
            <a:normAutofit/>
          </a:bodyPr>
          <a:lstStyle/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</p:txBody>
      </p:sp>
      <p:pic>
        <p:nvPicPr>
          <p:cNvPr id="7" name="Picture Placeholder 26">
            <a:extLst>
              <a:ext uri="{FF2B5EF4-FFF2-40B4-BE49-F238E27FC236}">
                <a16:creationId xmlns:a16="http://schemas.microsoft.com/office/drawing/2014/main" id="{27D31D03-EF85-4F8E-9094-EAF42F2253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" b="28"/>
          <a:stretch>
            <a:fillRect/>
          </a:stretch>
        </p:blipFill>
        <p:spPr>
          <a:xfrm>
            <a:off x="548005" y="929322"/>
            <a:ext cx="4999355" cy="499935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F71B34-8180-44D4-A746-54F51D985194}"/>
              </a:ext>
            </a:extLst>
          </p:cNvPr>
          <p:cNvSpPr txBox="1">
            <a:spLocks/>
          </p:cNvSpPr>
          <p:nvPr/>
        </p:nvSpPr>
        <p:spPr>
          <a:xfrm>
            <a:off x="6096001" y="1039960"/>
            <a:ext cx="4895272" cy="4999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76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sz="1600" b="1" i="1" dirty="0"/>
          </a:p>
          <a:p>
            <a:pPr lvl="2"/>
            <a:endParaRPr lang="en-GB" sz="1600" b="1" i="1" dirty="0"/>
          </a:p>
          <a:p>
            <a:pPr lvl="2"/>
            <a:endParaRPr lang="en-GB" sz="1600" b="1" i="1" dirty="0"/>
          </a:p>
          <a:p>
            <a:pPr marL="861750" lvl="2" indent="-285750">
              <a:buFont typeface="Wingdings" panose="05000000000000000000" pitchFamily="2" charset="2"/>
              <a:buChar char="§"/>
            </a:pPr>
            <a:r>
              <a:rPr lang="en-US" sz="1800" dirty="0"/>
              <a:t>How is the story of transforming Estonia into digital society connected with democracy and civic rights? </a:t>
            </a:r>
          </a:p>
          <a:p>
            <a:pPr marL="861750" lvl="2" indent="-285750">
              <a:buFont typeface="Wingdings" panose="05000000000000000000" pitchFamily="2" charset="2"/>
              <a:buChar char="§"/>
            </a:pPr>
            <a:r>
              <a:rPr lang="en-US" sz="1800" dirty="0"/>
              <a:t>Are words like involvement, trust and accountability becoming obsolete or can they be part of the design?</a:t>
            </a:r>
          </a:p>
          <a:p>
            <a:pPr marL="861750" lvl="2" indent="-285750">
              <a:buFont typeface="Wingdings" panose="05000000000000000000" pitchFamily="2" charset="2"/>
              <a:buChar char="§"/>
            </a:pPr>
            <a:r>
              <a:rPr lang="en-US" sz="1800" dirty="0"/>
              <a:t>What is the role of governments,  civil society organizations and citizens  in the digitalized world?</a:t>
            </a:r>
          </a:p>
          <a:p>
            <a:pPr lvl="2"/>
            <a:endParaRPr lang="en-GB" sz="1600" dirty="0"/>
          </a:p>
          <a:p>
            <a:pPr lvl="2"/>
            <a:endParaRPr lang="et-EE" sz="1000" dirty="0"/>
          </a:p>
          <a:p>
            <a:pPr lvl="2"/>
            <a:endParaRPr lang="et-EE" sz="1000" dirty="0"/>
          </a:p>
        </p:txBody>
      </p:sp>
      <p:pic>
        <p:nvPicPr>
          <p:cNvPr id="12" name="Picture Placeholder 26">
            <a:extLst>
              <a:ext uri="{FF2B5EF4-FFF2-40B4-BE49-F238E27FC236}">
                <a16:creationId xmlns:a16="http://schemas.microsoft.com/office/drawing/2014/main" id="{8F4A9409-90B6-4C82-B84F-E96C024AFA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" b="8"/>
          <a:stretch>
            <a:fillRect/>
          </a:stretch>
        </p:blipFill>
        <p:spPr>
          <a:xfrm>
            <a:off x="457201" y="818683"/>
            <a:ext cx="5376420" cy="5377841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165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E77DD4-FF30-4025-A503-BF873E4A8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5916" b="359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079D7A-24AB-43D7-AF0D-0A8F3D3464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39DC7-E2B2-4B5A-BA92-CEBC5CD2C3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98807" y="1896993"/>
            <a:ext cx="8647043" cy="3902075"/>
          </a:xfrm>
        </p:spPr>
        <p:txBody>
          <a:bodyPr anchor="ctr"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</a:rPr>
              <a:t>Internet Everywhere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</a:rPr>
              <a:t>Strong Digital Identity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</a:rPr>
              <a:t>Data Interoperability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</a:rPr>
              <a:t>Trust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</a:rPr>
              <a:t>Privacy and Protection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</a:rPr>
              <a:t>No Legacy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</a:pPr>
            <a:r>
              <a:rPr lang="en-GB" sz="4000" dirty="0">
                <a:solidFill>
                  <a:schemeClr val="bg1"/>
                </a:solidFill>
              </a:rPr>
              <a:t>Continuous Amusement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46B42F9-E692-4DA9-9E22-B691BC451118}"/>
              </a:ext>
            </a:extLst>
          </p:cNvPr>
          <p:cNvSpPr txBox="1">
            <a:spLocks/>
          </p:cNvSpPr>
          <p:nvPr/>
        </p:nvSpPr>
        <p:spPr>
          <a:xfrm>
            <a:off x="623888" y="658801"/>
            <a:ext cx="10791824" cy="9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(Headings)"/>
              </a:rPr>
              <a:t>7 Principles of Digital Society</a:t>
            </a:r>
            <a:endParaRPr kumimoji="0" lang="en-GB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310646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8053-FB9E-044A-8252-81216073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Internet Access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B6D4-7142-BA46-806D-82D83A038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US" dirty="0">
                <a:solidFill>
                  <a:srgbClr val="7030A0"/>
                </a:solidFill>
              </a:rPr>
              <a:t>Connectivity is not a convenience, but a necessity. </a:t>
            </a:r>
          </a:p>
          <a:p>
            <a:pPr marL="215900" indent="-215900"/>
            <a:r>
              <a:rPr lang="en-US" dirty="0"/>
              <a:t>Digital services versus digital interaction and participation: how to grant safe access?</a:t>
            </a:r>
          </a:p>
          <a:p>
            <a:pPr marL="215900" indent="-215900"/>
            <a:r>
              <a:rPr lang="en-US" dirty="0"/>
              <a:t>Digital life presents challenges for human rights and democratic governance – </a:t>
            </a:r>
            <a:r>
              <a:rPr lang="en-US" dirty="0">
                <a:hlinkClick r:id="rId2"/>
              </a:rPr>
              <a:t>Freedom on The Net: </a:t>
            </a:r>
            <a:r>
              <a:rPr lang="en-US" dirty="0"/>
              <a:t>democratic governments have an obligation to craft regulations that enable users to express themselves freely, share information across borders, and hold the powerful to account.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9943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8053-FB9E-044A-8252-81216073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Digital Identity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B6D4-7142-BA46-806D-82D83A03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556126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US" b="1" dirty="0"/>
              <a:t>Digital hygiene</a:t>
            </a:r>
            <a:r>
              <a:rPr lang="en-US" dirty="0"/>
              <a:t>: ensure that people can authenticate themselves in a convenient manner when using digital services. </a:t>
            </a:r>
          </a:p>
          <a:p>
            <a:pPr marL="215900" indent="-215900"/>
            <a:r>
              <a:rPr lang="en-US" dirty="0"/>
              <a:t>Citizens  need to access  public and private services  in the same way to establish their </a:t>
            </a:r>
            <a:r>
              <a:rPr lang="en-US" b="1" dirty="0"/>
              <a:t>ownership of their data.</a:t>
            </a:r>
          </a:p>
          <a:p>
            <a:pPr marL="215900" indent="-215900"/>
            <a:r>
              <a:rPr lang="en-US" b="1" dirty="0"/>
              <a:t>Civic activism: </a:t>
            </a:r>
            <a:r>
              <a:rPr lang="en-US" dirty="0"/>
              <a:t>how to onboard and protect platform users? </a:t>
            </a:r>
          </a:p>
          <a:p>
            <a:pPr marL="0" indent="0">
              <a:buNone/>
            </a:pPr>
            <a:r>
              <a:rPr lang="en-US" dirty="0"/>
              <a:t>The story of </a:t>
            </a:r>
            <a:r>
              <a:rPr lang="en-US" dirty="0">
                <a:hlinkClick r:id="rId2"/>
              </a:rPr>
              <a:t>Citizen assembly</a:t>
            </a:r>
            <a:endParaRPr lang="en-GB" dirty="0"/>
          </a:p>
        </p:txBody>
      </p:sp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8FC4E3E-CE67-4E12-9627-54E0421EA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4" y="3905250"/>
            <a:ext cx="4429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3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8053-FB9E-044A-8252-81216073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exchange AND trust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B6D4-7142-BA46-806D-82D83A038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US" dirty="0"/>
              <a:t>Infrastructure and incentives are needed for government agencies as well as businesses to securely share data.  This enables services to be automated, and better use of public data for innovation.</a:t>
            </a:r>
          </a:p>
          <a:p>
            <a:pPr marL="215900" indent="-215900"/>
            <a:r>
              <a:rPr lang="en-GB" dirty="0"/>
              <a:t>Efficiency and keeping promises creates trust.</a:t>
            </a:r>
          </a:p>
          <a:p>
            <a:pPr marL="215900" indent="-215900"/>
            <a:r>
              <a:rPr lang="en-GB" dirty="0"/>
              <a:t>Civic tech can build social capital and call for accountability – </a:t>
            </a:r>
            <a:r>
              <a:rPr lang="en-GB" dirty="0" err="1">
                <a:hlinkClick r:id="rId2"/>
              </a:rPr>
              <a:t>Citizen.os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3740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8053-FB9E-044A-8252-81216073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and protection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B6D4-7142-BA46-806D-82D83A038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US" dirty="0"/>
              <a:t>People should know who has access to their data and have a way to control this (</a:t>
            </a:r>
            <a:r>
              <a:rPr lang="en-US" dirty="0">
                <a:hlinkClick r:id="rId2"/>
              </a:rPr>
              <a:t>d</a:t>
            </a:r>
            <a:r>
              <a:rPr lang="en-US" dirty="0">
                <a:hlinkClick r:id="rId2"/>
              </a:rPr>
              <a:t>ata tracker</a:t>
            </a:r>
            <a:r>
              <a:rPr lang="en-US" dirty="0"/>
              <a:t>)</a:t>
            </a:r>
          </a:p>
          <a:p>
            <a:pPr marL="215900" indent="-215900"/>
            <a:r>
              <a:rPr lang="en-US" dirty="0"/>
              <a:t>Agreeing on data management standards across government. Ensure access to open data and its re-use for public benefit.</a:t>
            </a:r>
          </a:p>
          <a:p>
            <a:pPr marL="215900" indent="-215900"/>
            <a:r>
              <a:rPr lang="en-US" dirty="0"/>
              <a:t>Accountability of algorithms. Transparency mechanisms can provide information about algorithmic systems to the general public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6979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8053-FB9E-044A-8252-81216073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amusement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B6D4-7142-BA46-806D-82D83A03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635"/>
            <a:ext cx="10515600" cy="3990686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US" dirty="0"/>
              <a:t>People should constantly see new features and ideas to keep them engaged and demanding more. I-voting!</a:t>
            </a:r>
          </a:p>
          <a:p>
            <a:pPr marL="215900" indent="-215900"/>
            <a:r>
              <a:rPr lang="en-US" dirty="0"/>
              <a:t>Estonia offers a testing environment, Digital Testbed Framework to develop and validate proof-of-concepts with the access to e-government solutions and technology. The solutions will be made available in Estonian open source code repository.</a:t>
            </a:r>
          </a:p>
          <a:p>
            <a:pPr marL="215900" indent="-215900"/>
            <a:endParaRPr lang="en-GB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FA4D270-5781-41E4-80BE-657D0758A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952602"/>
            <a:ext cx="5297170" cy="28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519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8053-FB9E-044A-8252-81216073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ideas and suggestions</a:t>
            </a: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B6D4-7142-BA46-806D-82D83A038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US" dirty="0">
                <a:solidFill>
                  <a:srgbClr val="7030A0"/>
                </a:solidFill>
              </a:rPr>
              <a:t>Make it clear who is behind the device. </a:t>
            </a:r>
            <a:r>
              <a:rPr lang="en-US" dirty="0"/>
              <a:t>Create  and use electronic authentication and signature solutions to safeguard activism</a:t>
            </a:r>
          </a:p>
          <a:p>
            <a:pPr marL="215900" indent="-215900"/>
            <a:r>
              <a:rPr lang="en-US" dirty="0">
                <a:solidFill>
                  <a:srgbClr val="7030A0"/>
                </a:solidFill>
              </a:rPr>
              <a:t>Take control of your own data.  </a:t>
            </a:r>
            <a:r>
              <a:rPr lang="en-US" dirty="0"/>
              <a:t>Make better use of the data that you already have.</a:t>
            </a:r>
          </a:p>
          <a:p>
            <a:pPr marL="215900" indent="-215900"/>
            <a:r>
              <a:rPr lang="en-US" dirty="0"/>
              <a:t>Governments are pushing AI, biometric surveillance, and big-data tools. This needs to be balanced by </a:t>
            </a:r>
            <a:r>
              <a:rPr lang="en-US" dirty="0">
                <a:solidFill>
                  <a:srgbClr val="7030A0"/>
                </a:solidFill>
              </a:rPr>
              <a:t>transparency, independent oversight, and redress procedures. </a:t>
            </a:r>
          </a:p>
          <a:p>
            <a:pPr marL="215900" indent="-215900"/>
            <a:r>
              <a:rPr lang="en-US" dirty="0">
                <a:solidFill>
                  <a:srgbClr val="7030A0"/>
                </a:solidFill>
              </a:rPr>
              <a:t>Experiment and tolerate the failure</a:t>
            </a:r>
            <a:r>
              <a:rPr lang="en-US" dirty="0"/>
              <a:t>. Innovation sandboxes allow to test solutions even for  the most complicated issues. </a:t>
            </a:r>
          </a:p>
          <a:p>
            <a:pPr marL="215900" indent="-215900"/>
            <a:endParaRPr lang="en-US" dirty="0"/>
          </a:p>
          <a:p>
            <a:pPr marL="215900" indent="-215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041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'i kujundus">
  <a:themeElements>
    <a:clrScheme name="Proud Engineers 2">
      <a:dk1>
        <a:srgbClr val="000000"/>
      </a:dk1>
      <a:lt1>
        <a:srgbClr val="FFFFFF"/>
      </a:lt1>
      <a:dk2>
        <a:srgbClr val="0A0A30"/>
      </a:dk2>
      <a:lt2>
        <a:srgbClr val="D8DDE5"/>
      </a:lt2>
      <a:accent1>
        <a:srgbClr val="111447"/>
      </a:accent1>
      <a:accent2>
        <a:srgbClr val="8C82ED"/>
      </a:accent2>
      <a:accent3>
        <a:srgbClr val="AAB5EE"/>
      </a:accent3>
      <a:accent4>
        <a:srgbClr val="A3E0EA"/>
      </a:accent4>
      <a:accent5>
        <a:srgbClr val="3093A7"/>
      </a:accent5>
      <a:accent6>
        <a:srgbClr val="105967"/>
      </a:accent6>
      <a:hlink>
        <a:srgbClr val="8C82ED"/>
      </a:hlink>
      <a:folHlink>
        <a:srgbClr val="8C82ED"/>
      </a:folHlink>
    </a:clrScheme>
    <a:fontScheme name="Test">
      <a:majorFont>
        <a:latin typeface="Avenir Next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 - Proud Engineers" id="{0916F3E5-A69F-2E4C-96DD-F79491AC6707}" vid="{DA805553-1BA4-4A44-95D2-10776D0A85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5B4EE63803B4080083B8A4DC4CFA1" ma:contentTypeVersion="13" ma:contentTypeDescription="Create a new document." ma:contentTypeScope="" ma:versionID="2729c83d67ac2f66dde48fc8b0354943">
  <xsd:schema xmlns:xsd="http://www.w3.org/2001/XMLSchema" xmlns:xs="http://www.w3.org/2001/XMLSchema" xmlns:p="http://schemas.microsoft.com/office/2006/metadata/properties" xmlns:ns2="2013715e-3d8c-4ce2-a0ae-d2997e10ccdd" xmlns:ns3="61b062c9-6a6f-42cb-8a9f-ceaf064c92cf" targetNamespace="http://schemas.microsoft.com/office/2006/metadata/properties" ma:root="true" ma:fieldsID="ca30e839cc2f238d4102fcec965b9de1" ns2:_="" ns3:_="">
    <xsd:import namespace="2013715e-3d8c-4ce2-a0ae-d2997e10ccdd"/>
    <xsd:import namespace="61b062c9-6a6f-42cb-8a9f-ceaf064c92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3715e-3d8c-4ce2-a0ae-d2997e10cc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062c9-6a6f-42cb-8a9f-ceaf064c9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13715e-3d8c-4ce2-a0ae-d2997e10ccdd">
      <UserInfo>
        <DisplayName>Kaspar Kala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543A134-EC2A-4FEA-957F-189BA7889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3715e-3d8c-4ce2-a0ae-d2997e10ccdd"/>
    <ds:schemaRef ds:uri="61b062c9-6a6f-42cb-8a9f-ceaf064c9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03EE7-BE47-4EAA-90FE-0BD838EC96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ED6CC-F327-41AE-976B-E803F4DE4D87}">
  <ds:schemaRefs>
    <ds:schemaRef ds:uri="http://schemas.microsoft.com/office/2006/metadata/properties"/>
    <ds:schemaRef ds:uri="http://schemas.microsoft.com/office/infopath/2007/PartnerControls"/>
    <ds:schemaRef ds:uri="2013715e-3d8c-4ce2-a0ae-d2997e10cc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13127</TotalTime>
  <Words>516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</vt:lpstr>
      <vt:lpstr>Avenir Next (Headings)</vt:lpstr>
      <vt:lpstr>Calibri</vt:lpstr>
      <vt:lpstr>Wingdings</vt:lpstr>
      <vt:lpstr>Office'i kujundus</vt:lpstr>
      <vt:lpstr> Digital transformation in the society: how to safeguard rights and freedoms?</vt:lpstr>
      <vt:lpstr>PowerPoint Presentation</vt:lpstr>
      <vt:lpstr>PowerPoint Presentation</vt:lpstr>
      <vt:lpstr>Universal Internet Access </vt:lpstr>
      <vt:lpstr>Strong Digital Identity </vt:lpstr>
      <vt:lpstr>Data exchange AND trust </vt:lpstr>
      <vt:lpstr>Privacy and protection </vt:lpstr>
      <vt:lpstr>Continuous amusement </vt:lpstr>
      <vt:lpstr>Some ideas and suggestions </vt:lpstr>
      <vt:lpstr>Let´s build the digital future together!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cooperation</dc:title>
  <dc:subject/>
  <dc:creator>Laura Kask</dc:creator>
  <cp:keywords/>
  <dc:description/>
  <cp:lastModifiedBy>Hille Hinsberg</cp:lastModifiedBy>
  <cp:revision>172</cp:revision>
  <cp:lastPrinted>2018-08-24T14:00:13Z</cp:lastPrinted>
  <dcterms:created xsi:type="dcterms:W3CDTF">2018-06-04T10:26:30Z</dcterms:created>
  <dcterms:modified xsi:type="dcterms:W3CDTF">2021-09-28T09:16:09Z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0x01010095F5B4EE63803B4080083B8A4DC4CFA1</vt:lpwstr>
  </property>
</Properties>
</file>